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415" r:id="rId2"/>
    <p:sldId id="336" r:id="rId3"/>
    <p:sldId id="470" r:id="rId4"/>
    <p:sldId id="392" r:id="rId5"/>
    <p:sldId id="410" r:id="rId6"/>
    <p:sldId id="416" r:id="rId7"/>
    <p:sldId id="465" r:id="rId8"/>
    <p:sldId id="466" r:id="rId9"/>
    <p:sldId id="467" r:id="rId10"/>
    <p:sldId id="468" r:id="rId11"/>
    <p:sldId id="401" r:id="rId12"/>
    <p:sldId id="400" r:id="rId13"/>
    <p:sldId id="399" r:id="rId14"/>
    <p:sldId id="417" r:id="rId15"/>
    <p:sldId id="414" r:id="rId16"/>
    <p:sldId id="469" r:id="rId17"/>
    <p:sldId id="4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F9B23-F9CF-534A-B72A-5CEA7EAB8556}" v="2" dt="2025-06-06T19:46:43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5588"/>
  </p:normalViewPr>
  <p:slideViewPr>
    <p:cSldViewPr snapToGrid="0">
      <p:cViewPr varScale="1">
        <p:scale>
          <a:sx n="118" d="100"/>
          <a:sy n="118" d="100"/>
        </p:scale>
        <p:origin x="6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F8A88-0562-C648-9DCD-A338B4577AC2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D044D-4008-134B-8B6C-39F51781B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3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from: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Nanopore sequencing to assemble and compare chloroplast genomes: introducing genomics and bioinformatics into the classroom. Tyler Gandee, Caylin Murray, Alfredo Lopez-Caamal, Isobel Cobb, Laura F. Galloway, Joseph A. Harsh, Karen B.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Barnard-Kubow.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D044D-4008-134B-8B6C-39F51781B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8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C4920-677E-DD4F-BB4C-213FAE0C6D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75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Change to Campanula</a:t>
            </a:r>
            <a:r>
              <a:rPr lang="en-US" baseline="0"/>
              <a:t> americana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B5EF9-CA97-7C4C-A6E1-DBD405F5ED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3B44-CAF7-C2C2-2B66-7E356C288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20A54-C243-F290-2F0F-5046A2FCB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0A7C1-D92A-CAD4-F277-1F0CC73D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B4592-CD0A-EC51-667F-F851791F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3C00C-75B8-C517-C19F-06C3BA7C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3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D90F-B32C-203F-1BCB-FA864EA5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26231-1361-0E4D-7F30-F1E9A3E46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A9A20-CBF1-2B48-B6BD-A80301D5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E9B6B-8EA7-CE6C-7C6A-60CF1ABF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46FF1-3D2E-0CAF-7B60-B1695398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FB207C-04D6-4341-4FE2-97DFBF868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0BDDE-41C5-DDF8-B424-E7915C23B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12327-5735-AC6B-8AC6-193B6844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CCFD8-CB8F-C394-0C53-D1451780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4E0D0-6B11-3D33-0CEA-60AC8F04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1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28947-802C-4387-12D1-1ABC4086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058AF-7752-36B1-8632-F26AF768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C57E4-8DA4-26FE-EEA1-E0A49E2B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5D86B-EE8A-6604-75F3-F6C61296C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7BD5-194E-E6CB-923B-A957BB01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C685-099E-A86C-7A8C-68534FCA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8D064-BEF5-CFE7-42F0-1998C992F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D7446-9094-5C53-1779-B5E735F5D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8013B-0ACE-62F3-DC66-573CABC86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8A3FA-4F01-E945-73B2-C88322B3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3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AE53-3A34-67BC-C938-34EFC8E2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452F2-7876-7B87-2A84-8527341F4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3F619-E495-D9DC-BA1E-E23A5DB6F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2B7A6-0E7C-D7CA-02E6-C1F17C52B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9FA83-8DFD-1FB7-6C9F-D52D794F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59919-9D05-D5B7-35C9-BFF3FE2A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0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542E-213B-DF6A-FB2B-08A65C68A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45C4E-5CD7-0DC7-5DE7-9F8288A1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CB15E-65E7-AEB5-FFB9-1D56FF8B1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F6358-46FC-A53A-7B03-03DAF169D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7518F-DB3D-4E11-D87A-A8DC77C3B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951B2-B8B7-6EF2-E383-E2B9FBCB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43841-0DA0-F268-AD97-75A4A370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1A382-3777-8926-2B08-460F97CD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2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1D82-DFD2-DE38-1B84-79604E04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2F3F-BD78-1C2A-F91B-5B3C10954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EE526-690B-9C7F-CF9F-E1A4CA21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19C3A-0B85-8242-5DFE-B6A9F923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8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EA850-8C95-428B-08C6-70AA8C44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6D0E0-16C4-8A99-269A-A4555A20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AD93-639B-21C4-0F5C-FE7AF7A1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E6A5-6842-CFD8-2E24-486573A1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8EA3C-1AFF-EAFB-07CB-A89185E00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4893E-ADBC-0E6F-5166-AAE1B2DF4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42010-70B4-9EAA-2270-E88097AB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0DC01-DC9A-16E4-5734-B4ECCD65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A3F0-BF9E-5632-1C2D-64E33683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29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59D3-65EF-26CF-193F-2EFAA7C1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8CBFE-C943-48EF-D242-C5ACF3EC2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10A2B-34ED-F036-962D-55D229FE7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02F68-409F-303E-B4E9-C6C9AA11E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A8BB2-29F5-57D3-E89A-6816FE84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C0008-F285-9D3B-F25B-81E8B4D7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A7D791-FEC0-AD22-7DA5-22C1B8B2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8C9D5-C451-B77F-2B6D-EEAEE680A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D312D-213C-1500-4E12-A350E529B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8A6E4-8695-7E4A-A340-F1A9812E4B9F}" type="datetimeFigureOut">
              <a:rPr lang="en-US" smtClean="0"/>
              <a:t>6/9/25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C3562-2280-06F1-84FA-B7A57DC00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4810A-3887-0C3D-7554-C6B654355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B57B8-C924-484B-8026-4DE130E7F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5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emf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tif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11" Type="http://schemas.openxmlformats.org/officeDocument/2006/relationships/image" Target="../media/image5.png"/><Relationship Id="rId5" Type="http://schemas.openxmlformats.org/officeDocument/2006/relationships/image" Target="../media/image14.emf"/><Relationship Id="rId10" Type="http://schemas.openxmlformats.org/officeDocument/2006/relationships/image" Target="../media/image3.jpeg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BBF-DAEF-BEC2-3B7A-68025239A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274"/>
            <a:ext cx="9144000" cy="1869218"/>
          </a:xfrm>
        </p:spPr>
        <p:txBody>
          <a:bodyPr>
            <a:normAutofit/>
          </a:bodyPr>
          <a:lstStyle/>
          <a:p>
            <a:r>
              <a:rPr lang="en-US" sz="4800"/>
              <a:t>Genetic Incompatibility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12C2C-221E-CE75-BFC3-6A8A17517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65851"/>
            <a:ext cx="9144000" cy="92210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BIO </a:t>
            </a:r>
            <a:r>
              <a:rPr lang="en-US"/>
              <a:t>240L Spring 2025</a:t>
            </a:r>
            <a:endParaRPr lang="en-US" dirty="0"/>
          </a:p>
          <a:p>
            <a:r>
              <a:rPr lang="en-US" dirty="0"/>
              <a:t>Tyler </a:t>
            </a:r>
            <a:r>
              <a:rPr lang="en-US" dirty="0" err="1"/>
              <a:t>Gandee</a:t>
            </a:r>
            <a:r>
              <a:rPr lang="en-US" dirty="0"/>
              <a:t>, Dr. Karen Barnard-Kubow, </a:t>
            </a:r>
            <a:r>
              <a:rPr lang="en-US" dirty="0" err="1"/>
              <a:t>Caylin</a:t>
            </a:r>
            <a:r>
              <a:rPr lang="en-US" dirty="0"/>
              <a:t> Murray,</a:t>
            </a:r>
          </a:p>
          <a:p>
            <a:r>
              <a:rPr lang="en-US" dirty="0"/>
              <a:t>Dr. Alfredo López-</a:t>
            </a:r>
            <a:r>
              <a:rPr lang="en-US" dirty="0" err="1"/>
              <a:t>Caamal</a:t>
            </a:r>
            <a:r>
              <a:rPr lang="en-US" dirty="0"/>
              <a:t>, and Dr. Laura Galloway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E3403-7C9E-F637-77F4-457C37802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43"/>
          <a:stretch/>
        </p:blipFill>
        <p:spPr>
          <a:xfrm>
            <a:off x="4664467" y="2365364"/>
            <a:ext cx="3110683" cy="280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5B78-CEC8-F1BB-B1E9-B7244804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 sequencing: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D1CFC-9A25-21A4-8AA2-1EF533AF5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913330-AF7A-4199-AEC7-DCCE0A422FA4}"/>
              </a:ext>
            </a:extLst>
          </p:cNvPr>
          <p:cNvGrpSpPr/>
          <p:nvPr/>
        </p:nvGrpSpPr>
        <p:grpSpPr>
          <a:xfrm>
            <a:off x="2944905" y="1271189"/>
            <a:ext cx="5885330" cy="5586811"/>
            <a:chOff x="6096000" y="1105129"/>
            <a:chExt cx="6096000" cy="5752871"/>
          </a:xfrm>
        </p:grpSpPr>
        <p:pic>
          <p:nvPicPr>
            <p:cNvPr id="5" name="Picture 4" descr="Chart, diagram&#10;&#10;Description automatically generated">
              <a:extLst>
                <a:ext uri="{FF2B5EF4-FFF2-40B4-BE49-F238E27FC236}">
                  <a16:creationId xmlns:a16="http://schemas.microsoft.com/office/drawing/2014/main" id="{3BF67A85-9132-7DC1-6D02-5A8F5FA4A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436" r="5095"/>
            <a:stretch/>
          </p:blipFill>
          <p:spPr>
            <a:xfrm>
              <a:off x="6096000" y="1105129"/>
              <a:ext cx="6096000" cy="57528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C0B0C6-73E4-FCE2-910F-F3AD2078A04E}"/>
                </a:ext>
              </a:extLst>
            </p:cNvPr>
            <p:cNvSpPr txBox="1"/>
            <p:nvPr/>
          </p:nvSpPr>
          <p:spPr>
            <a:xfrm>
              <a:off x="8316169" y="3065451"/>
              <a:ext cx="1997242" cy="4990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0" i="1" dirty="0"/>
                <a:t>Campanula americana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2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626A-052F-EFC8-D5D5-8ABC90D6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4"/>
          </a:xfrm>
        </p:spPr>
        <p:txBody>
          <a:bodyPr>
            <a:noAutofit/>
          </a:bodyPr>
          <a:lstStyle/>
          <a:p>
            <a:r>
              <a:rPr lang="en-US" sz="3600"/>
              <a:t>Our approach – using bioinformatics to assemble the chloroplast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E45-2F26-F509-E592-61D43535A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29" y="1690688"/>
            <a:ext cx="11586575" cy="4486275"/>
          </a:xfrm>
        </p:spPr>
        <p:txBody>
          <a:bodyPr/>
          <a:lstStyle/>
          <a:p>
            <a:r>
              <a:rPr lang="en-US" i="1" err="1"/>
              <a:t>Basecalling</a:t>
            </a:r>
            <a:r>
              <a:rPr lang="en-US" i="1"/>
              <a:t> and mapping to chloroplast genome to pull out chloroplast reads</a:t>
            </a:r>
          </a:p>
          <a:p>
            <a:pPr lvl="1"/>
            <a:r>
              <a:rPr lang="en-US" i="1"/>
              <a:t>Will be done outside of lab</a:t>
            </a:r>
          </a:p>
          <a:p>
            <a:r>
              <a:rPr lang="en-US"/>
              <a:t>Quality control using </a:t>
            </a:r>
            <a:r>
              <a:rPr lang="en-US" err="1"/>
              <a:t>Nanoplot</a:t>
            </a:r>
            <a:endParaRPr lang="en-US"/>
          </a:p>
          <a:p>
            <a:pPr lvl="1"/>
            <a:r>
              <a:rPr lang="en-US"/>
              <a:t>Distribution of read length, read quality</a:t>
            </a:r>
          </a:p>
        </p:txBody>
      </p:sp>
      <p:pic>
        <p:nvPicPr>
          <p:cNvPr id="5122" name="Picture 2" descr="Example gallery of NanoPlot – Gigabase or gigabyte">
            <a:extLst>
              <a:ext uri="{FF2B5EF4-FFF2-40B4-BE49-F238E27FC236}">
                <a16:creationId xmlns:a16="http://schemas.microsoft.com/office/drawing/2014/main" id="{59722AD4-6766-A62F-BAB7-A1737632F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964" y="2558265"/>
            <a:ext cx="3709836" cy="370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62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626A-052F-EFC8-D5D5-8ABC90D6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4"/>
          </a:xfrm>
        </p:spPr>
        <p:txBody>
          <a:bodyPr>
            <a:noAutofit/>
          </a:bodyPr>
          <a:lstStyle/>
          <a:p>
            <a:r>
              <a:rPr lang="en-US" sz="3600"/>
              <a:t>Our approach – using bioinformatics to assemble the chloroplast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E45-2F26-F509-E592-61D43535A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29" y="1690688"/>
            <a:ext cx="11586575" cy="4486275"/>
          </a:xfrm>
        </p:spPr>
        <p:txBody>
          <a:bodyPr/>
          <a:lstStyle/>
          <a:p>
            <a:r>
              <a:rPr lang="en-US" i="1" err="1">
                <a:solidFill>
                  <a:schemeClr val="bg1">
                    <a:lumMod val="50000"/>
                  </a:schemeClr>
                </a:solidFill>
              </a:rPr>
              <a:t>Basecalling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 and mapping to chloroplast genome to pull out chloroplast reads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Quality control using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Nanoplot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Distribution of read length, read quality</a:t>
            </a:r>
          </a:p>
          <a:p>
            <a:r>
              <a:rPr lang="en-US"/>
              <a:t>Genome assembly using </a:t>
            </a:r>
            <a:r>
              <a:rPr lang="en-US" err="1"/>
              <a:t>Flye</a:t>
            </a:r>
            <a:endParaRPr lang="en-US"/>
          </a:p>
          <a:p>
            <a:pPr lvl="1"/>
            <a:r>
              <a:rPr lang="en-US"/>
              <a:t>How many contigs/pieces? What lengths?</a:t>
            </a:r>
          </a:p>
          <a:p>
            <a:r>
              <a:rPr lang="en-US"/>
              <a:t>Visualize assembly using Bandage</a:t>
            </a:r>
          </a:p>
          <a:p>
            <a:pPr lvl="1"/>
            <a:r>
              <a:rPr lang="en-US"/>
              <a:t>Do reads support contigs/pieces being connected?</a:t>
            </a:r>
          </a:p>
        </p:txBody>
      </p:sp>
      <p:pic>
        <p:nvPicPr>
          <p:cNvPr id="4098" name="Picture 2" descr="assembly graph. ">
            <a:extLst>
              <a:ext uri="{FF2B5EF4-FFF2-40B4-BE49-F238E27FC236}">
                <a16:creationId xmlns:a16="http://schemas.microsoft.com/office/drawing/2014/main" id="{E4858980-8FDE-754E-720C-268FB7BE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35" y="2225001"/>
            <a:ext cx="4402535" cy="381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E1A1360-C369-D67E-7045-DE0F5FAC2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7" r="68220"/>
          <a:stretch/>
        </p:blipFill>
        <p:spPr bwMode="auto">
          <a:xfrm>
            <a:off x="3013305" y="4931066"/>
            <a:ext cx="1921950" cy="182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626A-052F-EFC8-D5D5-8ABC90D6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4"/>
          </a:xfrm>
        </p:spPr>
        <p:txBody>
          <a:bodyPr>
            <a:noAutofit/>
          </a:bodyPr>
          <a:lstStyle/>
          <a:p>
            <a:r>
              <a:rPr lang="en-US" sz="3600"/>
              <a:t>Our approach – using bioinformatics to assemble the chloroplast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E45-2F26-F509-E592-61D43535A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29" y="1465944"/>
            <a:ext cx="11586575" cy="4711020"/>
          </a:xfrm>
        </p:spPr>
        <p:txBody>
          <a:bodyPr/>
          <a:lstStyle/>
          <a:p>
            <a:r>
              <a:rPr lang="en-US" i="1" err="1">
                <a:solidFill>
                  <a:schemeClr val="bg1">
                    <a:lumMod val="50000"/>
                  </a:schemeClr>
                </a:solidFill>
              </a:rPr>
              <a:t>Basecalling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 and mapping to chloroplast genome to pull out chloroplast reads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Quality control using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Nanoplot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Distribution of read length, read quality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Genome assembly using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Flye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many contigs? What length?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Visualize assembly using Bandage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Do reads support contigs connecting?</a:t>
            </a:r>
          </a:p>
          <a:p>
            <a:r>
              <a:rPr lang="en-US"/>
              <a:t>Annotation using </a:t>
            </a:r>
            <a:r>
              <a:rPr lang="en-US" err="1"/>
              <a:t>GeSeq</a:t>
            </a:r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F0DAF640-A263-78BA-B725-13EEA26D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2" r="5484"/>
          <a:stretch/>
        </p:blipFill>
        <p:spPr>
          <a:xfrm>
            <a:off x="6342743" y="1925193"/>
            <a:ext cx="5225144" cy="4932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C4EC89-B600-DA2C-2E4B-5AA62735E060}"/>
              </a:ext>
            </a:extLst>
          </p:cNvPr>
          <p:cNvSpPr txBox="1"/>
          <p:nvPr/>
        </p:nvSpPr>
        <p:spPr>
          <a:xfrm>
            <a:off x="8171542" y="3701142"/>
            <a:ext cx="1828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/>
              <a:t>Campanula americana</a:t>
            </a:r>
          </a:p>
        </p:txBody>
      </p:sp>
    </p:spTree>
    <p:extLst>
      <p:ext uri="{BB962C8B-B14F-4D97-AF65-F5344CB8AC3E}">
        <p14:creationId xmlns:p14="http://schemas.microsoft.com/office/powerpoint/2010/main" val="315012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B32B-746D-10B9-D2CE-5F3F5471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Is there a relationship between extent of structural variation in the chloroplast genome in </a:t>
            </a:r>
            <a:r>
              <a:rPr lang="en-US" sz="3600" i="1"/>
              <a:t>C. americana </a:t>
            </a:r>
            <a:r>
              <a:rPr lang="en-US" sz="3600"/>
              <a:t>and strength of genetic incompatibility?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E6BC-54E5-C155-F4AE-A05CFA8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approach</a:t>
            </a:r>
          </a:p>
          <a:p>
            <a:pPr marL="914400" lvl="1" indent="-457200">
              <a:buAutoNum type="arabicParenR"/>
            </a:pPr>
            <a:r>
              <a:rPr lang="en-US" dirty="0">
                <a:solidFill>
                  <a:schemeClr val="accent3"/>
                </a:solidFill>
              </a:rPr>
              <a:t>Cross plants from different genetic lineages</a:t>
            </a:r>
          </a:p>
          <a:p>
            <a:pPr marL="914400" lvl="1" indent="-457200">
              <a:buAutoNum type="arabicParenR"/>
            </a:pPr>
            <a:r>
              <a:rPr lang="en-US" dirty="0">
                <a:solidFill>
                  <a:schemeClr val="accent3"/>
                </a:solidFill>
              </a:rPr>
              <a:t>Germinate the seeds and score the strength of genetic incompatibility</a:t>
            </a:r>
          </a:p>
          <a:p>
            <a:pPr marL="914400" lvl="1" indent="-457200">
              <a:buAutoNum type="arabicParenR"/>
            </a:pPr>
            <a:r>
              <a:rPr lang="en-US" dirty="0">
                <a:solidFill>
                  <a:schemeClr val="accent3"/>
                </a:solidFill>
              </a:rPr>
              <a:t>Extract DNA from the parental plants and sequence the full chloroplast genome</a:t>
            </a:r>
          </a:p>
          <a:p>
            <a:pPr marL="914400" lvl="1" indent="-457200">
              <a:buAutoNum type="arabicParenR"/>
            </a:pPr>
            <a:r>
              <a:rPr lang="en-US" dirty="0"/>
              <a:t>Assemble the chloroplast genome de-novo</a:t>
            </a:r>
          </a:p>
          <a:p>
            <a:pPr marL="914400" lvl="1" indent="-457200">
              <a:buAutoNum type="arabicParenR"/>
            </a:pPr>
            <a:r>
              <a:rPr lang="en-US" b="1" dirty="0"/>
              <a:t>Compare de-novo assemblies from parental plants to score number of structural variants</a:t>
            </a:r>
          </a:p>
          <a:p>
            <a:pPr marL="914400" lvl="1" indent="-457200">
              <a:buAutoNum type="arabicParenR"/>
            </a:pPr>
            <a:r>
              <a:rPr lang="en-US" dirty="0"/>
              <a:t>Graph strength of genetic incompatibility against number of structural variants to determine if there is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87877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5AB5-FFC3-E4A6-DC9D-CAD0F22A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Our approach – comparing assemblies to score structural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87422-1E2A-7A58-60EC-36AEAD1D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Mummer/</a:t>
            </a:r>
            <a:r>
              <a:rPr lang="en-US" err="1"/>
              <a:t>nucmer</a:t>
            </a:r>
            <a:r>
              <a:rPr lang="en-US"/>
              <a:t> to align and compare two genome assemblies</a:t>
            </a:r>
          </a:p>
          <a:p>
            <a:pPr lvl="1"/>
            <a:r>
              <a:rPr lang="en-US"/>
              <a:t>Compare your group’s assembly to another group’s assembly</a:t>
            </a:r>
          </a:p>
          <a:p>
            <a:r>
              <a:rPr lang="en-US"/>
              <a:t>Use </a:t>
            </a:r>
            <a:r>
              <a:rPr lang="en-US" b="0" i="0" err="1">
                <a:solidFill>
                  <a:srgbClr val="000000"/>
                </a:solidFill>
                <a:effectLst/>
              </a:rPr>
              <a:t>Assemblytics</a:t>
            </a:r>
            <a:r>
              <a:rPr lang="en-US" b="0" i="0">
                <a:solidFill>
                  <a:srgbClr val="000000"/>
                </a:solidFill>
                <a:effectLst/>
              </a:rPr>
              <a:t> to examine the two-genome alignment and scor</a:t>
            </a:r>
            <a:r>
              <a:rPr lang="en-US">
                <a:solidFill>
                  <a:srgbClr val="000000"/>
                </a:solidFill>
              </a:rPr>
              <a:t>e structural variants</a:t>
            </a:r>
            <a:endParaRPr lang="en-US" b="0" i="0">
              <a:solidFill>
                <a:srgbClr val="000000"/>
              </a:solidFill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1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143A-071E-8F9B-3907-660D3088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Phenotyping Seedlings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B07E4-CC1F-1278-610F-9A2611E84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583" y="1638961"/>
            <a:ext cx="5000017" cy="4853913"/>
          </a:xfrm>
        </p:spPr>
        <p:txBody>
          <a:bodyPr>
            <a:normAutofit fontScale="92500"/>
          </a:bodyPr>
          <a:lstStyle/>
          <a:p>
            <a:r>
              <a:rPr lang="en-US" dirty="0"/>
              <a:t>Green: Compatible (None)</a:t>
            </a:r>
          </a:p>
          <a:p>
            <a:r>
              <a:rPr lang="en-US" dirty="0"/>
              <a:t>Yellow: Moderate incompatibility</a:t>
            </a:r>
          </a:p>
          <a:p>
            <a:r>
              <a:rPr lang="en-US" dirty="0"/>
              <a:t>White: High </a:t>
            </a:r>
            <a:r>
              <a:rPr lang="en-US" dirty="0" err="1"/>
              <a:t>incompatiblility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Complication</a:t>
            </a:r>
          </a:p>
          <a:p>
            <a:pPr lvl="1"/>
            <a:r>
              <a:rPr lang="en-US" dirty="0"/>
              <a:t>Chloroplast inheritance is not always maternal</a:t>
            </a:r>
          </a:p>
          <a:p>
            <a:pPr lvl="1"/>
            <a:r>
              <a:rPr lang="en-US" dirty="0"/>
              <a:t>If you see a mix of green and white seedlings, green is likely paternal inheritance</a:t>
            </a:r>
          </a:p>
          <a:p>
            <a:pPr lvl="1"/>
            <a:r>
              <a:rPr lang="en-US" dirty="0"/>
              <a:t>Score most incompatible seedlings observed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0B129A-CAA0-BAD1-2067-7152D7F29298}"/>
              </a:ext>
            </a:extLst>
          </p:cNvPr>
          <p:cNvGrpSpPr/>
          <p:nvPr/>
        </p:nvGrpSpPr>
        <p:grpSpPr>
          <a:xfrm>
            <a:off x="6594798" y="1771179"/>
            <a:ext cx="4042746" cy="1133458"/>
            <a:chOff x="1398683" y="5359417"/>
            <a:chExt cx="4042746" cy="1133458"/>
          </a:xfrm>
        </p:grpSpPr>
        <p:pic>
          <p:nvPicPr>
            <p:cNvPr id="4" name="Picture 3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280313F8-9BDD-5800-0C24-F1904B4CA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683" y="5359417"/>
              <a:ext cx="1771028" cy="113345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EAD893-00EE-3832-FE59-E8264176B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710" y="5359417"/>
              <a:ext cx="2271719" cy="113345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F3CBCE4-5A03-784A-20A2-001F2820B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953364"/>
            <a:ext cx="4045857" cy="2352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9F17B-7EFC-C7FD-32C3-A08D57DA6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43"/>
          <a:stretch/>
        </p:blipFill>
        <p:spPr>
          <a:xfrm>
            <a:off x="10000303" y="4315731"/>
            <a:ext cx="1887164" cy="17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7D93-4FE0-A2E5-06C0-8914520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What relationship do you expect?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A84A6-60F8-9252-1729-C7F9DA29C0C6}"/>
              </a:ext>
            </a:extLst>
          </p:cNvPr>
          <p:cNvCxnSpPr>
            <a:cxnSpLocks/>
          </p:cNvCxnSpPr>
          <p:nvPr/>
        </p:nvCxnSpPr>
        <p:spPr>
          <a:xfrm>
            <a:off x="4864100" y="5880625"/>
            <a:ext cx="6489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7048A-CFAB-E9C5-1936-B178B1E39DA8}"/>
              </a:ext>
            </a:extLst>
          </p:cNvPr>
          <p:cNvCxnSpPr>
            <a:cxnSpLocks/>
          </p:cNvCxnSpPr>
          <p:nvPr/>
        </p:nvCxnSpPr>
        <p:spPr>
          <a:xfrm flipV="1">
            <a:off x="4878614" y="1444696"/>
            <a:ext cx="0" cy="44504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0D6B8C-86D2-F0AB-4BFB-2666DC3FCF2B}"/>
              </a:ext>
            </a:extLst>
          </p:cNvPr>
          <p:cNvSpPr txBox="1"/>
          <p:nvPr/>
        </p:nvSpPr>
        <p:spPr>
          <a:xfrm>
            <a:off x="5713185" y="6031210"/>
            <a:ext cx="480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Number of structural variants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B3F4FC-2EB1-9475-5340-A0B12D21E7CF}"/>
              </a:ext>
            </a:extLst>
          </p:cNvPr>
          <p:cNvSpPr txBox="1"/>
          <p:nvPr/>
        </p:nvSpPr>
        <p:spPr>
          <a:xfrm>
            <a:off x="296642" y="3244186"/>
            <a:ext cx="2561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Strength of genetic incompatibility</a:t>
            </a:r>
          </a:p>
        </p:txBody>
      </p:sp>
      <p:pic>
        <p:nvPicPr>
          <p:cNvPr id="13" name="Picture 12" descr="IMG_1955.JPG">
            <a:extLst>
              <a:ext uri="{FF2B5EF4-FFF2-40B4-BE49-F238E27FC236}">
                <a16:creationId xmlns:a16="http://schemas.microsoft.com/office/drawing/2014/main" id="{EE4F99E8-DD4C-1315-ACFC-1B80E355A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206" r="32511" b="43"/>
          <a:stretch/>
        </p:blipFill>
        <p:spPr>
          <a:xfrm rot="5400000">
            <a:off x="3322146" y="4352725"/>
            <a:ext cx="1145265" cy="1475101"/>
          </a:xfrm>
          <a:prstGeom prst="rect">
            <a:avLst/>
          </a:prstGeom>
        </p:spPr>
      </p:pic>
      <p:pic>
        <p:nvPicPr>
          <p:cNvPr id="14" name="Picture 13" descr="Figure2.pdf">
            <a:extLst>
              <a:ext uri="{FF2B5EF4-FFF2-40B4-BE49-F238E27FC236}">
                <a16:creationId xmlns:a16="http://schemas.microsoft.com/office/drawing/2014/main" id="{92D1C0CE-C553-07CA-D7C4-D5CF7A704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8"/>
          <a:stretch/>
        </p:blipFill>
        <p:spPr>
          <a:xfrm>
            <a:off x="3157228" y="3219033"/>
            <a:ext cx="1495439" cy="1128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2A02D6-4F2D-403D-6720-342B05E5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59" t="65394" r="69518" b="18454"/>
          <a:stretch/>
        </p:blipFill>
        <p:spPr>
          <a:xfrm>
            <a:off x="3157228" y="1845798"/>
            <a:ext cx="1469494" cy="116414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B617FC-5C01-1F18-B045-6FEBD6237957}"/>
              </a:ext>
            </a:extLst>
          </p:cNvPr>
          <p:cNvCxnSpPr>
            <a:cxnSpLocks/>
          </p:cNvCxnSpPr>
          <p:nvPr/>
        </p:nvCxnSpPr>
        <p:spPr>
          <a:xfrm flipV="1">
            <a:off x="5152571" y="1690688"/>
            <a:ext cx="5515429" cy="372314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0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9" y="1042710"/>
            <a:ext cx="6865851" cy="5811157"/>
          </a:xfrm>
          <a:prstGeom prst="rect">
            <a:avLst/>
          </a:prstGeom>
        </p:spPr>
      </p:pic>
      <p:pic>
        <p:nvPicPr>
          <p:cNvPr id="5" name="Picture 4" descr="IMG_1955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206" r="32511" b="43"/>
          <a:stretch/>
        </p:blipFill>
        <p:spPr>
          <a:xfrm rot="5400000">
            <a:off x="975817" y="1110415"/>
            <a:ext cx="1145265" cy="1475101"/>
          </a:xfrm>
          <a:prstGeom prst="rect">
            <a:avLst/>
          </a:prstGeom>
        </p:spPr>
      </p:pic>
      <p:pic>
        <p:nvPicPr>
          <p:cNvPr id="6" name="Picture 5" descr="Figure2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8"/>
          <a:stretch/>
        </p:blipFill>
        <p:spPr>
          <a:xfrm>
            <a:off x="810899" y="2681148"/>
            <a:ext cx="1495439" cy="1128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59" t="65394" r="69518" b="18454"/>
          <a:stretch/>
        </p:blipFill>
        <p:spPr>
          <a:xfrm>
            <a:off x="810899" y="4070550"/>
            <a:ext cx="1469494" cy="1164143"/>
          </a:xfrm>
          <a:prstGeom prst="rect">
            <a:avLst/>
          </a:prstGeom>
        </p:spPr>
      </p:pic>
      <p:sp>
        <p:nvSpPr>
          <p:cNvPr id="8" name="Title 9"/>
          <p:cNvSpPr txBox="1">
            <a:spLocks/>
          </p:cNvSpPr>
          <p:nvPr/>
        </p:nvSpPr>
        <p:spPr>
          <a:xfrm>
            <a:off x="477982" y="0"/>
            <a:ext cx="10248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Speciation as a gradual accumulation of genetic incompatibility and thus reproductive isolation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E13F0-C3E6-45BA-E540-D659F9D7DB07}"/>
              </a:ext>
            </a:extLst>
          </p:cNvPr>
          <p:cNvSpPr txBox="1"/>
          <p:nvPr/>
        </p:nvSpPr>
        <p:spPr>
          <a:xfrm>
            <a:off x="8714159" y="1912766"/>
            <a:ext cx="301032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What are the ecological and evolutionary processes that drive this process?</a:t>
            </a:r>
          </a:p>
        </p:txBody>
      </p:sp>
    </p:spTree>
    <p:extLst>
      <p:ext uri="{BB962C8B-B14F-4D97-AF65-F5344CB8AC3E}">
        <p14:creationId xmlns:p14="http://schemas.microsoft.com/office/powerpoint/2010/main" val="166871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/>
          <p:cNvSpPr/>
          <p:nvPr/>
        </p:nvSpPr>
        <p:spPr>
          <a:xfrm>
            <a:off x="3808381" y="5988379"/>
            <a:ext cx="1604530" cy="3285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2"/>
          <p:cNvSpPr txBox="1">
            <a:spLocks noChangeArrowheads="1"/>
          </p:cNvSpPr>
          <p:nvPr/>
        </p:nvSpPr>
        <p:spPr>
          <a:xfrm>
            <a:off x="3259101" y="274639"/>
            <a:ext cx="5687519" cy="9874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i="1"/>
              <a:t>Campanula americana </a:t>
            </a:r>
          </a:p>
          <a:p>
            <a:pPr>
              <a:defRPr/>
            </a:pPr>
            <a:r>
              <a:rPr lang="en-US" sz="3200"/>
              <a:t>(American Bellflower)</a:t>
            </a:r>
            <a:endParaRPr lang="en-GB" sz="3200" i="1"/>
          </a:p>
        </p:txBody>
      </p:sp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8933" y="16090"/>
            <a:ext cx="2523067" cy="19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" name="Picture 2" descr="700 pop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57925"/>
            <a:ext cx="1896533" cy="280007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F7AAD-ACF7-4749-8641-705BD4EAF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099" y="1620408"/>
            <a:ext cx="6030518" cy="341717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31A011B-C6D0-5348-A3D4-05ACD5B1E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5384" y="3886423"/>
            <a:ext cx="2216616" cy="2955487"/>
          </a:xfrm>
          <a:prstGeom prst="rect">
            <a:avLst/>
          </a:prstGeom>
        </p:spPr>
      </p:pic>
      <p:pic>
        <p:nvPicPr>
          <p:cNvPr id="2" name="Picture 1" descr="IMG_1955.JPG">
            <a:extLst>
              <a:ext uri="{FF2B5EF4-FFF2-40B4-BE49-F238E27FC236}">
                <a16:creationId xmlns:a16="http://schemas.microsoft.com/office/drawing/2014/main" id="{33D4ADFE-4A51-4F9E-76C9-66876DBD34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47091" y="-247092"/>
            <a:ext cx="1715916" cy="22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8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68156-4939-0141-8865-AD3D62E0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76" y="508423"/>
            <a:ext cx="910601" cy="921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392F0A-2F2D-0945-BDED-7B39C44F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906" y="508423"/>
            <a:ext cx="910601" cy="921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BE2711-9147-8B40-B7C2-CDF376E1F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959" y="491630"/>
            <a:ext cx="943797" cy="954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6FDB2-C27E-4E42-BCCD-A1EDBD32A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135" y="491630"/>
            <a:ext cx="943797" cy="954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F8A17-6BBC-CF4A-8DBC-1F09A5B58C81}"/>
              </a:ext>
            </a:extLst>
          </p:cNvPr>
          <p:cNvSpPr txBox="1"/>
          <p:nvPr/>
        </p:nvSpPr>
        <p:spPr>
          <a:xfrm>
            <a:off x="902524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9D37B-FA9C-6A48-81EB-13F2BE5D1C66}"/>
              </a:ext>
            </a:extLst>
          </p:cNvPr>
          <p:cNvSpPr txBox="1"/>
          <p:nvPr/>
        </p:nvSpPr>
        <p:spPr>
          <a:xfrm>
            <a:off x="2836222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Western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E79A48-81C2-6D4A-93A2-6AA5F93E9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72" y="2038765"/>
            <a:ext cx="380011" cy="56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504DFA-68EF-8C4A-B071-76F0E5B1A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387" y="1967691"/>
            <a:ext cx="711606" cy="711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B6EAF-3F62-D04A-901B-EAA0F491DD5F}"/>
              </a:ext>
            </a:extLst>
          </p:cNvPr>
          <p:cNvSpPr txBox="1"/>
          <p:nvPr/>
        </p:nvSpPr>
        <p:spPr>
          <a:xfrm>
            <a:off x="7716070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Appalachian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8DFABA-3183-A34E-BD5A-09EB8F166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349" y="2055475"/>
            <a:ext cx="380011" cy="5694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961921-7022-6E4E-A647-3C6E106DBBC3}"/>
              </a:ext>
            </a:extLst>
          </p:cNvPr>
          <p:cNvSpPr txBox="1"/>
          <p:nvPr/>
        </p:nvSpPr>
        <p:spPr>
          <a:xfrm>
            <a:off x="5831135" y="150959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Western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6F22E-A7DC-2141-918B-F530BC377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3902" y="1967691"/>
            <a:ext cx="711606" cy="71160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CCC32F-BDD4-0A4C-88C5-2EAAD72AEB23}"/>
              </a:ext>
            </a:extLst>
          </p:cNvPr>
          <p:cNvCxnSpPr/>
          <p:nvPr/>
        </p:nvCxnSpPr>
        <p:spPr>
          <a:xfrm>
            <a:off x="1449701" y="2768063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127DC2-B165-5848-AEC1-A75D57B21C17}"/>
              </a:ext>
            </a:extLst>
          </p:cNvPr>
          <p:cNvCxnSpPr>
            <a:cxnSpLocks/>
          </p:cNvCxnSpPr>
          <p:nvPr/>
        </p:nvCxnSpPr>
        <p:spPr>
          <a:xfrm flipH="1">
            <a:off x="2476152" y="2783031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AE00250-B57F-A74A-95E3-E7EEBC009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423" y="4051996"/>
            <a:ext cx="1398510" cy="14230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F7F07C-7E99-AA46-B33D-57A267E4A2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9903" y="3994540"/>
            <a:ext cx="1454975" cy="14805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8D20B8-3D69-C04F-A23C-D7D424D79565}"/>
              </a:ext>
            </a:extLst>
          </p:cNvPr>
          <p:cNvCxnSpPr/>
          <p:nvPr/>
        </p:nvCxnSpPr>
        <p:spPr>
          <a:xfrm>
            <a:off x="6379319" y="2893871"/>
            <a:ext cx="711606" cy="102127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DE2482-C068-EE4A-887D-0F767F553B53}"/>
              </a:ext>
            </a:extLst>
          </p:cNvPr>
          <p:cNvCxnSpPr>
            <a:cxnSpLocks/>
          </p:cNvCxnSpPr>
          <p:nvPr/>
        </p:nvCxnSpPr>
        <p:spPr>
          <a:xfrm flipH="1">
            <a:off x="7405770" y="2908839"/>
            <a:ext cx="736271" cy="104765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MG_1955.JPG">
            <a:extLst>
              <a:ext uri="{FF2B5EF4-FFF2-40B4-BE49-F238E27FC236}">
                <a16:creationId xmlns:a16="http://schemas.microsoft.com/office/drawing/2014/main" id="{98C013CA-BACA-E640-9500-B12568FBF82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206" r="32511" b="43"/>
          <a:stretch/>
        </p:blipFill>
        <p:spPr>
          <a:xfrm rot="5400000">
            <a:off x="1708871" y="5315417"/>
            <a:ext cx="1217037" cy="15675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8C1082-8F05-F443-A8AF-3907911CAED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59" t="65394" r="69518" b="18454"/>
          <a:stretch/>
        </p:blipFill>
        <p:spPr>
          <a:xfrm>
            <a:off x="6683356" y="5518164"/>
            <a:ext cx="1567544" cy="124181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2CEB84C-428E-C147-8D63-81CFE82940D9}"/>
              </a:ext>
            </a:extLst>
          </p:cNvPr>
          <p:cNvGrpSpPr/>
          <p:nvPr/>
        </p:nvGrpSpPr>
        <p:grpSpPr>
          <a:xfrm>
            <a:off x="406286" y="4559643"/>
            <a:ext cx="2188633" cy="1417876"/>
            <a:chOff x="1026421" y="3426419"/>
            <a:chExt cx="2465930" cy="141787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563302-2C9B-3548-B8CE-B5B2C9629963}"/>
                </a:ext>
              </a:extLst>
            </p:cNvPr>
            <p:cNvSpPr txBox="1"/>
            <p:nvPr/>
          </p:nvSpPr>
          <p:spPr>
            <a:xfrm>
              <a:off x="1026421" y="4136409"/>
              <a:ext cx="952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ym typeface="Wingdings"/>
                </a:rPr>
                <a:t></a:t>
              </a:r>
              <a:endParaRPr lang="en-US" sz="40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5CE671-8164-4A4D-8CDE-2A6F7D93D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426419"/>
              <a:ext cx="1162993" cy="891443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D809D9-5DAB-1641-A94B-8005530F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872140"/>
              <a:ext cx="1904387" cy="445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62475D-A2CC-254B-95C5-B67B3EBE80FB}"/>
              </a:ext>
            </a:extLst>
          </p:cNvPr>
          <p:cNvGrpSpPr/>
          <p:nvPr/>
        </p:nvGrpSpPr>
        <p:grpSpPr>
          <a:xfrm>
            <a:off x="5402534" y="4560695"/>
            <a:ext cx="2003236" cy="1417876"/>
            <a:chOff x="1026421" y="3426419"/>
            <a:chExt cx="2257043" cy="14178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4E3D7E-D23E-A84B-AD4A-D156ADE8EF5A}"/>
                </a:ext>
              </a:extLst>
            </p:cNvPr>
            <p:cNvSpPr txBox="1"/>
            <p:nvPr/>
          </p:nvSpPr>
          <p:spPr>
            <a:xfrm>
              <a:off x="1026421" y="4136409"/>
              <a:ext cx="952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sym typeface="Wingdings"/>
                </a:rPr>
                <a:t></a:t>
              </a:r>
              <a:endParaRPr lang="en-US" sz="4000" b="1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620A3CB-431E-644C-A147-63ADCEF7A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426419"/>
              <a:ext cx="1162993" cy="891443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12A318-D88D-2B4F-AB4E-FF7CCC4B0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964" y="3871088"/>
              <a:ext cx="1695500" cy="4467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5D299FC-04DE-823F-993D-5BCE42994F3A}"/>
              </a:ext>
            </a:extLst>
          </p:cNvPr>
          <p:cNvSpPr txBox="1"/>
          <p:nvPr/>
        </p:nvSpPr>
        <p:spPr>
          <a:xfrm>
            <a:off x="8639641" y="3163543"/>
            <a:ext cx="3236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What changes in the chloroplast genome cause this genetic incompatibility?</a:t>
            </a:r>
          </a:p>
        </p:txBody>
      </p:sp>
    </p:spTree>
    <p:extLst>
      <p:ext uri="{BB962C8B-B14F-4D97-AF65-F5344CB8AC3E}">
        <p14:creationId xmlns:p14="http://schemas.microsoft.com/office/powerpoint/2010/main" val="394150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B32B-746D-10B9-D2CE-5F3F5471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Is there a relationship between extent of structural variation in the chloroplast genome in </a:t>
            </a:r>
            <a:r>
              <a:rPr lang="en-US" sz="3600" i="1"/>
              <a:t>C. americana </a:t>
            </a:r>
            <a:r>
              <a:rPr lang="en-US" sz="3600"/>
              <a:t>and strength of genetic incompatibility?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E6BC-54E5-C155-F4AE-A05CFA8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approach</a:t>
            </a:r>
          </a:p>
          <a:p>
            <a:pPr marL="914400" lvl="1" indent="-457200">
              <a:buAutoNum type="arabicParenR"/>
            </a:pPr>
            <a:r>
              <a:rPr lang="en-US" dirty="0"/>
              <a:t>Cross plants from different genetic lineages</a:t>
            </a:r>
          </a:p>
          <a:p>
            <a:pPr marL="914400" lvl="1" indent="-457200">
              <a:buAutoNum type="arabicParenR"/>
            </a:pPr>
            <a:r>
              <a:rPr lang="en-US" dirty="0"/>
              <a:t>Germinate the seeds and score the strength of genetic incompatibility</a:t>
            </a:r>
          </a:p>
          <a:p>
            <a:pPr marL="914400" lvl="1" indent="-457200">
              <a:buAutoNum type="arabicParenR"/>
            </a:pPr>
            <a:r>
              <a:rPr lang="en-US" dirty="0"/>
              <a:t>Extract DNA from the parental plants and sequence the full chloroplast genome</a:t>
            </a:r>
          </a:p>
          <a:p>
            <a:pPr marL="914400" lvl="1" indent="-457200">
              <a:buAutoNum type="arabicParenR"/>
            </a:pPr>
            <a:r>
              <a:rPr lang="en-US" dirty="0"/>
              <a:t>Assemble the chloroplast genome de-novo</a:t>
            </a:r>
          </a:p>
          <a:p>
            <a:pPr marL="914400" lvl="1" indent="-457200">
              <a:buAutoNum type="arabicParenR"/>
            </a:pPr>
            <a:r>
              <a:rPr lang="en-US" dirty="0"/>
              <a:t>Compare de-novo assemblies from parental plants to score number of structural variants</a:t>
            </a:r>
          </a:p>
          <a:p>
            <a:pPr marL="914400" lvl="1" indent="-457200">
              <a:buAutoNum type="arabicParenR"/>
            </a:pPr>
            <a:r>
              <a:rPr lang="en-US" dirty="0"/>
              <a:t>Graph strength of genetic incompatibility against number of structural variants to determine if there is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98167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B32B-746D-10B9-D2CE-5F3F5471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Is there a relationship between extent of structural variation in the chloroplast genome in </a:t>
            </a:r>
            <a:r>
              <a:rPr lang="en-US" sz="3600" i="1"/>
              <a:t>C. americana </a:t>
            </a:r>
            <a:r>
              <a:rPr lang="en-US" sz="3600"/>
              <a:t>and strength of genetic incompatibility?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E6BC-54E5-C155-F4AE-A05CFA8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approach</a:t>
            </a:r>
          </a:p>
          <a:p>
            <a:pPr marL="914400" lvl="1" indent="-457200">
              <a:buAutoNum type="arabicParenR"/>
            </a:pPr>
            <a:r>
              <a:rPr lang="en-US" dirty="0">
                <a:solidFill>
                  <a:schemeClr val="accent3"/>
                </a:solidFill>
              </a:rPr>
              <a:t>Cross plants from different genetic lineages</a:t>
            </a:r>
          </a:p>
          <a:p>
            <a:pPr marL="914400" lvl="1" indent="-457200">
              <a:buAutoNum type="arabicParenR"/>
            </a:pPr>
            <a:r>
              <a:rPr lang="en-US" dirty="0">
                <a:solidFill>
                  <a:schemeClr val="accent3"/>
                </a:solidFill>
              </a:rPr>
              <a:t>Germinate the seeds and score the strength of genetic incompatibility</a:t>
            </a:r>
          </a:p>
          <a:p>
            <a:pPr marL="914400" lvl="1" indent="-457200">
              <a:buAutoNum type="arabicParenR"/>
            </a:pPr>
            <a:r>
              <a:rPr lang="en-US" dirty="0">
                <a:solidFill>
                  <a:schemeClr val="accent3"/>
                </a:solidFill>
              </a:rPr>
              <a:t>Extract DNA from the parental plants and sequence the full chloroplast genome</a:t>
            </a:r>
          </a:p>
          <a:p>
            <a:pPr marL="914400" lvl="1" indent="-457200">
              <a:buAutoNum type="arabicParenR"/>
            </a:pPr>
            <a:r>
              <a:rPr lang="en-US" b="1" dirty="0"/>
              <a:t>Assemble the chloroplast genome de-novo</a:t>
            </a:r>
          </a:p>
          <a:p>
            <a:pPr marL="914400" lvl="1" indent="-457200">
              <a:buAutoNum type="arabicParenR"/>
            </a:pPr>
            <a:r>
              <a:rPr lang="en-US" dirty="0"/>
              <a:t>Compare de-novo assemblies from parental plants to score number of structural variants</a:t>
            </a:r>
          </a:p>
          <a:p>
            <a:pPr marL="914400" lvl="1" indent="-457200">
              <a:buAutoNum type="arabicParenR"/>
            </a:pPr>
            <a:r>
              <a:rPr lang="en-US" dirty="0"/>
              <a:t>Graph strength of genetic incompatibility against number of structural variants to determine if there is a relationship</a:t>
            </a:r>
          </a:p>
        </p:txBody>
      </p:sp>
    </p:spTree>
    <p:extLst>
      <p:ext uri="{BB962C8B-B14F-4D97-AF65-F5344CB8AC3E}">
        <p14:creationId xmlns:p14="http://schemas.microsoft.com/office/powerpoint/2010/main" val="34086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C304-D534-9A4C-8FE0-3FEFBA21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 sequencing: 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8DF25B-03D3-D24A-9887-68A7FE6BE2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3291" b="39473"/>
          <a:stretch/>
        </p:blipFill>
        <p:spPr>
          <a:xfrm>
            <a:off x="6096000" y="2341373"/>
            <a:ext cx="5753116" cy="343595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D16ED-5A43-DA8C-D5E3-0D92A6F2C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83683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copies of the genome were sequenced</a:t>
            </a:r>
          </a:p>
          <a:p>
            <a:r>
              <a:rPr lang="en-US" dirty="0"/>
              <a:t>Different copies of the genome break/fragment in different places</a:t>
            </a:r>
          </a:p>
          <a:p>
            <a:r>
              <a:rPr lang="en-US" dirty="0"/>
              <a:t>Some reads will overlap</a:t>
            </a:r>
          </a:p>
          <a:p>
            <a:r>
              <a:rPr lang="en-US" dirty="0"/>
              <a:t>Computationally identify overlapping regions from each sequencing read</a:t>
            </a:r>
          </a:p>
          <a:p>
            <a:r>
              <a:rPr lang="en-US" dirty="0"/>
              <a:t>Assemble reads to form contigs</a:t>
            </a:r>
          </a:p>
          <a:p>
            <a:r>
              <a:rPr lang="en-US" dirty="0"/>
              <a:t>Ideally, one contig for the chloroplast/plastid genome</a:t>
            </a:r>
          </a:p>
        </p:txBody>
      </p:sp>
    </p:spTree>
    <p:extLst>
      <p:ext uri="{BB962C8B-B14F-4D97-AF65-F5344CB8AC3E}">
        <p14:creationId xmlns:p14="http://schemas.microsoft.com/office/powerpoint/2010/main" val="49835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53A9-4AEA-A641-AC24-8944FD4F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 sequencing: 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ED21C0-683E-614A-9ADD-658361C7C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397" y="1825625"/>
            <a:ext cx="9441205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857EF3-C2F1-4B41-9D53-3BC8CD5A638B}"/>
              </a:ext>
            </a:extLst>
          </p:cNvPr>
          <p:cNvSpPr/>
          <p:nvPr/>
        </p:nvSpPr>
        <p:spPr>
          <a:xfrm>
            <a:off x="4957590" y="2842352"/>
            <a:ext cx="1674564" cy="286438"/>
          </a:xfrm>
          <a:prstGeom prst="rect">
            <a:avLst/>
          </a:prstGeom>
          <a:solidFill>
            <a:schemeClr val="accent1">
              <a:alpha val="3018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07664-42BC-A844-B704-39882A77EFDD}"/>
              </a:ext>
            </a:extLst>
          </p:cNvPr>
          <p:cNvSpPr/>
          <p:nvPr/>
        </p:nvSpPr>
        <p:spPr>
          <a:xfrm>
            <a:off x="6498115" y="3585992"/>
            <a:ext cx="1674564" cy="286438"/>
          </a:xfrm>
          <a:prstGeom prst="rect">
            <a:avLst/>
          </a:prstGeom>
          <a:solidFill>
            <a:schemeClr val="accent1">
              <a:alpha val="3018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67A59-B611-A649-A094-B3F686BD3DA5}"/>
              </a:ext>
            </a:extLst>
          </p:cNvPr>
          <p:cNvSpPr/>
          <p:nvPr/>
        </p:nvSpPr>
        <p:spPr>
          <a:xfrm>
            <a:off x="8964057" y="3142562"/>
            <a:ext cx="1674564" cy="286438"/>
          </a:xfrm>
          <a:prstGeom prst="rect">
            <a:avLst/>
          </a:prstGeom>
          <a:solidFill>
            <a:schemeClr val="accent1">
              <a:alpha val="3018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DECF-CC5E-3F4F-9805-AABDDB7D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 sequencing: 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77D7B9-AB80-6145-AC61-5D103AEAD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397" y="1825625"/>
            <a:ext cx="9441205" cy="4351338"/>
          </a:xfrm>
        </p:spPr>
      </p:pic>
    </p:spTree>
    <p:extLst>
      <p:ext uri="{BB962C8B-B14F-4D97-AF65-F5344CB8AC3E}">
        <p14:creationId xmlns:p14="http://schemas.microsoft.com/office/powerpoint/2010/main" val="1629983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9333c23-cac7-42f4-9989-5cee3d4a79c0}" enabled="0" method="" siteId="{e9333c23-cac7-42f4-9989-5cee3d4a79c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705</Words>
  <Application>Microsoft Macintosh PowerPoint</Application>
  <PresentationFormat>Widescreen</PresentationFormat>
  <Paragraphs>94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Genetic Incompatibility Lab</vt:lpstr>
      <vt:lpstr>PowerPoint Presentation</vt:lpstr>
      <vt:lpstr>PowerPoint Presentation</vt:lpstr>
      <vt:lpstr>PowerPoint Presentation</vt:lpstr>
      <vt:lpstr>Is there a relationship between extent of structural variation in the chloroplast genome in C. americana and strength of genetic incompatibility?</vt:lpstr>
      <vt:lpstr>Is there a relationship between extent of structural variation in the chloroplast genome in C. americana and strength of genetic incompatibility?</vt:lpstr>
      <vt:lpstr>Genome sequencing: assembly</vt:lpstr>
      <vt:lpstr>Genome sequencing: assembly</vt:lpstr>
      <vt:lpstr>Genome sequencing: assembly</vt:lpstr>
      <vt:lpstr>Genome sequencing: assembly</vt:lpstr>
      <vt:lpstr>Our approach – using bioinformatics to assemble the chloroplast genome</vt:lpstr>
      <vt:lpstr>Our approach – using bioinformatics to assemble the chloroplast genome</vt:lpstr>
      <vt:lpstr>Our approach – using bioinformatics to assemble the chloroplast genome</vt:lpstr>
      <vt:lpstr>Is there a relationship between extent of structural variation in the chloroplast genome in C. americana and strength of genetic incompatibility?</vt:lpstr>
      <vt:lpstr>Our approach – comparing assemblies to score structural variation</vt:lpstr>
      <vt:lpstr>Phenotyping Seedlings</vt:lpstr>
      <vt:lpstr>What relationship do you expect?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Barnard-Kubow, Karen Beth (kbb7sh)</dc:creator>
  <cp:lastModifiedBy>Barnard-Kubow, Karen Beth - barnarkb</cp:lastModifiedBy>
  <cp:revision>8</cp:revision>
  <dcterms:created xsi:type="dcterms:W3CDTF">2023-03-03T02:12:17Z</dcterms:created>
  <dcterms:modified xsi:type="dcterms:W3CDTF">2025-06-09T19:34:42Z</dcterms:modified>
</cp:coreProperties>
</file>